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59" r:id="rId3"/>
    <p:sldId id="260" r:id="rId4"/>
    <p:sldId id="277" r:id="rId5"/>
    <p:sldId id="352" r:id="rId6"/>
    <p:sldId id="321" r:id="rId7"/>
    <p:sldId id="293" r:id="rId8"/>
    <p:sldId id="318" r:id="rId9"/>
    <p:sldId id="299" r:id="rId10"/>
    <p:sldId id="300" r:id="rId11"/>
    <p:sldId id="311" r:id="rId12"/>
    <p:sldId id="335" r:id="rId13"/>
    <p:sldId id="337" r:id="rId14"/>
    <p:sldId id="339" r:id="rId15"/>
    <p:sldId id="340" r:id="rId16"/>
    <p:sldId id="341" r:id="rId17"/>
    <p:sldId id="328" r:id="rId18"/>
    <p:sldId id="329" r:id="rId19"/>
    <p:sldId id="330" r:id="rId20"/>
    <p:sldId id="331" r:id="rId21"/>
    <p:sldId id="342" r:id="rId22"/>
    <p:sldId id="343" r:id="rId23"/>
    <p:sldId id="344" r:id="rId24"/>
    <p:sldId id="345" r:id="rId25"/>
    <p:sldId id="347" r:id="rId26"/>
    <p:sldId id="320" r:id="rId27"/>
    <p:sldId id="326" r:id="rId28"/>
    <p:sldId id="319" r:id="rId29"/>
    <p:sldId id="322" r:id="rId30"/>
    <p:sldId id="323" r:id="rId31"/>
    <p:sldId id="324" r:id="rId32"/>
    <p:sldId id="346" r:id="rId33"/>
    <p:sldId id="325" r:id="rId34"/>
    <p:sldId id="348" r:id="rId35"/>
    <p:sldId id="349" r:id="rId36"/>
    <p:sldId id="351" r:id="rId37"/>
    <p:sldId id="350" r:id="rId38"/>
    <p:sldId id="353" r:id="rId39"/>
    <p:sldId id="278" r:id="rId40"/>
  </p:sldIdLst>
  <p:sldSz cx="12192000" cy="6858000"/>
  <p:notesSz cx="6858000" cy="9144000"/>
  <p:embeddedFontLst>
    <p:embeddedFont>
      <p:font typeface="思源黑体 CN" panose="02010600030101010101" charset="-122"/>
      <p:bold r:id="rId42"/>
    </p:embeddedFont>
    <p:embeddedFont>
      <p:font typeface="思源黑体 CN Normal" panose="02010600030101010101" charset="-122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等线" panose="02010600030101010101" pitchFamily="2" charset="-122"/>
      <p:regular r:id="rId50"/>
      <p:bold r:id="rId51"/>
    </p:embeddedFont>
    <p:embeddedFont>
      <p:font typeface="等线 Light" panose="02010600030101010101" pitchFamily="2" charset="-122"/>
      <p:regular r:id="rId52"/>
    </p:embeddedFont>
    <p:embeddedFont>
      <p:font typeface="微软雅黑" panose="020B0503020204020204" pitchFamily="34" charset="-122"/>
      <p:regular r:id="rId53"/>
      <p:bold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7468" userDrawn="1">
          <p15:clr>
            <a:srgbClr val="A4A3A4"/>
          </p15:clr>
        </p15:guide>
        <p15:guide id="3" pos="21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  <p15:guide id="7" orient="horz" pos="1253" userDrawn="1">
          <p15:clr>
            <a:srgbClr val="A4A3A4"/>
          </p15:clr>
        </p15:guide>
        <p15:guide id="8" pos="4294" userDrawn="1">
          <p15:clr>
            <a:srgbClr val="F26B43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egle 18" initials="C1" lastIdx="1" clrIdx="0">
    <p:extLst>
      <p:ext uri="{19B8F6BF-5375-455C-9EA6-DF929625EA0E}">
        <p15:presenceInfo xmlns:p15="http://schemas.microsoft.com/office/powerpoint/2012/main" userId="f383bb5e7706a2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018786"/>
    <a:srgbClr val="6E00EE"/>
    <a:srgbClr val="03DAC5"/>
    <a:srgbClr val="FFFFFF"/>
    <a:srgbClr val="B4B4B4"/>
    <a:srgbClr val="D6A8CA"/>
    <a:srgbClr val="D60093"/>
    <a:srgbClr val="980099"/>
    <a:srgbClr val="992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560" autoAdjust="0"/>
  </p:normalViewPr>
  <p:slideViewPr>
    <p:cSldViewPr>
      <p:cViewPr>
        <p:scale>
          <a:sx n="66" d="100"/>
          <a:sy n="66" d="100"/>
        </p:scale>
        <p:origin x="797" y="394"/>
      </p:cViewPr>
      <p:guideLst>
        <p:guide orient="horz" pos="2132"/>
        <p:guide pos="7468"/>
        <p:guide pos="212"/>
        <p:guide pos="3840"/>
        <p:guide orient="horz" pos="3974"/>
        <p:guide orient="horz" pos="346"/>
        <p:guide orient="horz" pos="1253"/>
        <p:guide pos="4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理财</c:v>
                </c:pt>
              </c:strCache>
            </c:strRef>
          </c:tx>
          <c:spPr>
            <a:solidFill>
              <a:srgbClr val="990099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≤19</c:v>
                </c:pt>
                <c:pt idx="1">
                  <c:v>20~29</c:v>
                </c:pt>
                <c:pt idx="2">
                  <c:v>30~39</c:v>
                </c:pt>
                <c:pt idx="3">
                  <c:v>40~49</c:v>
                </c:pt>
                <c:pt idx="4">
                  <c:v>≥50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0.1288</c:v>
                </c:pt>
                <c:pt idx="1">
                  <c:v>0.4425</c:v>
                </c:pt>
                <c:pt idx="2">
                  <c:v>0.31969999999999998</c:v>
                </c:pt>
                <c:pt idx="3">
                  <c:v>8.3699999999999997E-2</c:v>
                </c:pt>
                <c:pt idx="4">
                  <c:v>2.53E-2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D8-4162-A247-60635AC888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全网分布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≤19</c:v>
                </c:pt>
                <c:pt idx="1">
                  <c:v>20~29</c:v>
                </c:pt>
                <c:pt idx="2">
                  <c:v>30~39</c:v>
                </c:pt>
                <c:pt idx="3">
                  <c:v>40~49</c:v>
                </c:pt>
                <c:pt idx="4">
                  <c:v>≥50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9.64E-2</c:v>
                </c:pt>
                <c:pt idx="1">
                  <c:v>0.33729999999999999</c:v>
                </c:pt>
                <c:pt idx="2">
                  <c:v>0.33860000000000001</c:v>
                </c:pt>
                <c:pt idx="3">
                  <c:v>0.16619999999999999</c:v>
                </c:pt>
                <c:pt idx="4">
                  <c:v>6.1499999999999999E-2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D8-4162-A247-60635AC88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9262720"/>
        <c:axId val="104742095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TGI</c:v>
                </c:pt>
              </c:strCache>
            </c:strRef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≤19</c:v>
                </c:pt>
                <c:pt idx="1">
                  <c:v>20~29</c:v>
                </c:pt>
                <c:pt idx="2">
                  <c:v>30~39</c:v>
                </c:pt>
                <c:pt idx="3">
                  <c:v>40~49</c:v>
                </c:pt>
                <c:pt idx="4">
                  <c:v>≥50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133.72999999999999</c:v>
                </c:pt>
                <c:pt idx="1">
                  <c:v>131.34</c:v>
                </c:pt>
                <c:pt idx="2">
                  <c:v>94.52</c:v>
                </c:pt>
                <c:pt idx="3">
                  <c:v>50.4</c:v>
                </c:pt>
                <c:pt idx="4">
                  <c:v>41.15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D8-4162-A247-60635AC88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418000"/>
        <c:axId val="1047418656"/>
      </c:lineChart>
      <c:catAx>
        <c:axId val="1049262720"/>
        <c:scaling>
          <c:orientation val="minMax"/>
        </c:scaling>
        <c:delete val="0"/>
        <c:axPos val="b"/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7420952"/>
        <c:crosses val="autoZero"/>
        <c:auto val="1"/>
        <c:lblAlgn val="ctr"/>
        <c:lblOffset val="100"/>
        <c:noMultiLvlLbl val="0"/>
      </c:catAx>
      <c:valAx>
        <c:axId val="1047420952"/>
        <c:scaling>
          <c:orientation val="minMax"/>
          <c:max val="0.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人群占比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49262720"/>
        <c:crosses val="autoZero"/>
        <c:crossBetween val="between"/>
        <c:majorUnit val="0.1"/>
      </c:valAx>
      <c:valAx>
        <c:axId val="104741865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TGI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47418000"/>
        <c:crosses val="max"/>
        <c:crossBetween val="between"/>
        <c:majorUnit val="30"/>
      </c:valAx>
      <c:catAx>
        <c:axId val="10474180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7418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B5AC8-992E-41C9-87AB-A82D05F56001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E194-B446-4B10-B253-9FA42627F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0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1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703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98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00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696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49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17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481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82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06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9810F-D5E9-456D-ACBA-A56CF76F5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D7E8A-0818-4F32-AA53-19854C7DE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E4AA3-F293-4228-93CF-FC2CC705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F7C8-6B96-4D0A-8C7B-0CD8BD16797B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3D624-9302-403D-B25E-5F367232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5358C-F68E-470B-B046-E340B29A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7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12B99-A694-4BFE-B8D9-5E1D696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41AE3A-C9A4-4AB6-AB7E-687531C5D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ED2E2-9B77-46D9-9C58-C8E9392B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F822-7543-4D8C-8158-69D4477923D7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76739-87BF-4881-B56C-FCB9BA9E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74E19-CBF2-4282-9373-AB733C0B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63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913251-6C86-4C5E-A3AF-A6F539527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7B3C21-3F5C-4F38-981D-44CD078AA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54D94-26C6-4342-908D-C652CA95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DFF1-4F5B-477D-985B-EFEF5D79DB5B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CE30F-42B2-4E93-AF70-37B08C5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A90FE-844C-411C-8FF6-2DD79E38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84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03DE-A3AE-4B21-895A-D23D94F3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D64B5-9400-41A6-853F-4115A1E1DC76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1A0D0-3679-467A-9F85-8B04A434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8647-8EE8-4368-9F86-403CE063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F0BDE-ABB7-4121-AD23-BDE0818D19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54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85A5-1AB9-4BF2-9702-8B6C26C4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DD72B-CED3-43B3-8A6F-B28FDEEDFA5C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99F48-9C82-4396-A8E9-006E2AC2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A4ADF-5161-48F6-AA80-813D1719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039E3-1D90-4D4A-93A8-C0B4C632FB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80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0345F-352B-4677-80D7-F5296ECF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81ED1-CD7C-4161-95ED-80CB627619BE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2DA6C-FE31-466C-8581-4B2902A1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88C5E-BD6B-48DA-8339-D08F716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04706-72A2-4224-BB95-4E69669FAC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856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F09DD2-D141-43A7-BAC2-2D7678C0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F9B2D-46F9-45D8-B37E-00B5BB7F425A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F1CE85-7B19-417B-86C6-84DFB62F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26F8F9-8D26-472F-97DA-07742ED5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8BD1A-AA93-44B1-8859-87DCFA9EFF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202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D4E3391-0432-4434-A0B7-B56A1355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B1E95-E9DE-4974-B0A4-ADCF6184DCB5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47F88B-AD8B-48BB-A22C-044BB19D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4C5348-6FBE-4FA8-97F3-CF4B712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10EF5-722E-40AB-9DA9-19ACDE7DA3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911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2AC7FB0-618B-429C-998C-C752A0CC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3B823-8E84-4343-837B-A9A8602622D9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FBB41F-E1CF-444A-843F-79D9287E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193707-0045-4B45-9B56-A89DB544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E0C0E-3293-4D7A-9656-20F3A763B7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098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F004C1-5976-4D35-992F-14AC3FDD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9D50E-8326-42F1-9267-EE747FFD54E2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938499-BF68-489D-9F2A-9B066628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66CD515-4ED6-4595-BD36-CD7CD75F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3C0A-6AC3-4E1C-93D6-E0D028880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0549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67BE1B-ADC0-4A96-A3C7-5E4CC1F5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7BA3B-A549-4EA4-B789-55EB8163E1D4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80A6A0-94E3-4080-8D34-BD78BE2D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F300B1-5220-44F1-9526-250DD2EF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05557-A667-465D-BB36-01B65EA89C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712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C480F-54DA-4E16-9FC6-4DE620A5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FE18F-904D-401C-9C0A-9A299BC3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512DB-4B29-46EC-A3FB-7F3764A8B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2A6F-9A9B-40C2-BB43-0F1D27CBC4B2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3E502A-575C-4953-859D-FC5AA3AB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1718A-3B9A-42A0-AAAE-8EFE8D2B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844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AC48B2-5424-4DBB-82B3-7F75A258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18247-F04D-4412-A965-1DEA885F46C9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57A3CF-90E5-4B2D-B91C-C871940D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644FDD-A616-4DAE-AB52-7693E069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FB31E-358F-47ED-9946-09A694DF4F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78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D3FFA-FC97-4F5B-95AB-96A64533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7FCCE-3970-43B6-B438-3E7807EAF32E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FD8F1-B628-4F68-9276-58910415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9D1B5-0A85-4287-B24F-5FE8E986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F0C9A-8426-4771-A671-61D10DC66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7159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DA007-EA12-410F-9123-87378DEC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2A5C8-11C3-45B9-ACC0-F1A3902D1EC7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814D-96BA-495D-BF86-31C2782F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D7C1-4471-46FC-9073-E5BBE2E4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60C67-5AEB-4BE6-BBAD-2C20265F01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872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2F6B-CB3A-4957-8D70-BF974740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A1057-DF8B-4518-B8FE-EF0101EB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81630-AD01-49F1-8C8A-10CCA8B0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6119-4DC2-4A95-8B3C-7178593B33F7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7D12D-578A-4909-B18C-213886C9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74372-D245-4204-9FA5-DF82DF6A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5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35426-56B9-4120-8107-0E7DE437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CDA97-EA64-486C-B299-FFF51796C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DB58FD-1B63-48AF-B18B-6007DBAB9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F12368-0662-4688-8B89-0135706C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21B9-EFB7-4EEA-844A-428E2EC8136E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EB49B-2E84-4F7F-95B3-196746E8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A680E-1499-43D2-8FE5-20F8A0CA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5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4C81A-1B25-4A85-9ADD-72D72DF6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1E963C-BC0C-4733-9C14-32B880438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D268C-FC5C-48E6-BCDB-BDE0EFD6A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610811-C508-4FF5-BED0-327EF1F20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CFC29-E1E5-456A-AD48-97C826F77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89553B-2191-4401-AADA-B9AEA7A8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6445-4C59-44F3-B8E0-81246D44C375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E28BAA-7E1F-4C80-88C5-710CFB3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3264F7-5275-418C-BF48-64D9BF1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1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B107D-6707-47B9-80EF-7213C7A2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A87944-92D1-4BDE-AC24-B1462C88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6C31-8606-4A5C-AD9F-AFEB1FD2AD18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C4237-5E59-4FF1-937C-1FDDCD32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948852-6A88-49B6-8B1F-5ED7C593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9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D7CD1C-12F0-44E3-8DFE-F28E5CFA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9957-E890-484A-89BB-46C85663AD7D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A135CC-2625-4CFC-97C7-2CA764CD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47202-1325-46A0-AB11-582C252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66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3D228-44A6-4B99-A2FF-09F22197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B2F14-AA35-4122-8520-8D234FE9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9B57FA-8A59-449A-9229-444645A4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37723-B50C-490B-91F2-A74D600E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6DA6-3DAF-49D4-8782-6CC3A5455C0A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17338D-5EDE-4B75-91EC-FCE5E074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932D62-2DE0-4BF4-B36B-381DC936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0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988EC-EDDB-4DC1-9DBF-EAE51E5A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86DC13-8736-4009-BA44-CC4BE909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F531F8-60FF-40C9-A966-56C83FB8D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55A49-5200-4AF4-98F8-6E05048E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6C25-9E22-4C02-B75D-D4E4AD954E4C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067F60-63F7-40F5-B65F-80EA72EA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46B506-F249-486F-87A6-779F1EE9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AFA881-77D9-4268-BA6E-C75F5C2C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77D70-65CF-43F3-833E-2D0F3C2A9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E07CE-C61F-4699-847F-EF4C71617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58CFD-36A4-47CE-BFB7-32F33F259D73}" type="datetime1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3CE98-0DD7-4C8F-83A5-4F183CF64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6093F-1BA8-4E18-9BB4-79675E619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8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55271F6-77E4-4B2C-993C-9A73CEF6B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57C44DA-62B9-4B86-B8BD-75BB27F4F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B10A-F0C7-4687-83FB-C3E07D6FD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9934416-D945-4396-8ABE-0B04D000F037}" type="datetime1">
              <a:rPr lang="zh-CN" altLang="en-US" smtClean="0"/>
              <a:t>2021/8/12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5948-E8BF-42A7-998A-52184D7EA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DDA19-1138-47E9-80C8-C0B55A19D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EE1351-FCCE-4D88-BA2D-A6F634104D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630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sv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3.jpeg"/><Relationship Id="rId9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sv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4" Type="http://schemas.openxmlformats.org/officeDocument/2006/relationships/image" Target="../media/image3.jpeg"/><Relationship Id="rId9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jpeg"/><Relationship Id="rId10" Type="http://schemas.openxmlformats.org/officeDocument/2006/relationships/image" Target="../media/image41.jpg"/><Relationship Id="rId4" Type="http://schemas.openxmlformats.org/officeDocument/2006/relationships/image" Target="../media/image5.svg"/><Relationship Id="rId9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jpeg"/><Relationship Id="rId10" Type="http://schemas.openxmlformats.org/officeDocument/2006/relationships/image" Target="../media/image46.png"/><Relationship Id="rId4" Type="http://schemas.openxmlformats.org/officeDocument/2006/relationships/image" Target="../media/image5.svg"/><Relationship Id="rId9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microsoft.com/office/2007/relationships/hdphoto" Target="../media/hdphoto10.wdp"/><Relationship Id="rId5" Type="http://schemas.openxmlformats.org/officeDocument/2006/relationships/image" Target="../media/image3.jpeg"/><Relationship Id="rId10" Type="http://schemas.openxmlformats.org/officeDocument/2006/relationships/image" Target="../media/image47.png"/><Relationship Id="rId4" Type="http://schemas.openxmlformats.org/officeDocument/2006/relationships/image" Target="../media/image5.svg"/><Relationship Id="rId9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11.wdp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microsoft.com/office/2007/relationships/hdphoto" Target="../media/hdphoto10.wdp"/><Relationship Id="rId5" Type="http://schemas.openxmlformats.org/officeDocument/2006/relationships/image" Target="../media/image3.jpeg"/><Relationship Id="rId10" Type="http://schemas.openxmlformats.org/officeDocument/2006/relationships/image" Target="../media/image47.png"/><Relationship Id="rId4" Type="http://schemas.openxmlformats.org/officeDocument/2006/relationships/image" Target="../media/image5.svg"/><Relationship Id="rId9" Type="http://schemas.microsoft.com/office/2007/relationships/hdphoto" Target="../media/hdphoto9.wdp"/><Relationship Id="rId1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55.pn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5.svg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55.png"/><Relationship Id="rId4" Type="http://schemas.openxmlformats.org/officeDocument/2006/relationships/image" Target="../media/image3.jpe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3.jpeg"/><Relationship Id="rId5" Type="http://schemas.openxmlformats.org/officeDocument/2006/relationships/chart" Target="../charts/char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microsoft.com/office/2007/relationships/hdphoto" Target="../media/hdphoto12.wdp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microsoft.com/office/2007/relationships/hdphoto" Target="../media/hdphoto14.wdp"/><Relationship Id="rId5" Type="http://schemas.openxmlformats.org/officeDocument/2006/relationships/image" Target="../media/image3.jpeg"/><Relationship Id="rId10" Type="http://schemas.openxmlformats.org/officeDocument/2006/relationships/image" Target="../media/image59.png"/><Relationship Id="rId4" Type="http://schemas.openxmlformats.org/officeDocument/2006/relationships/image" Target="../media/image5.svg"/><Relationship Id="rId9" Type="http://schemas.microsoft.com/office/2007/relationships/hdphoto" Target="../media/hdphoto1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4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3.jpeg"/><Relationship Id="rId10" Type="http://schemas.openxmlformats.org/officeDocument/2006/relationships/image" Target="../media/image69.png"/><Relationship Id="rId4" Type="http://schemas.openxmlformats.org/officeDocument/2006/relationships/image" Target="../media/image5.sv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.jpe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package" Target="../embeddings/Microsoft_Visio_Drawing.vsdx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3.jpeg"/><Relationship Id="rId10" Type="http://schemas.openxmlformats.org/officeDocument/2006/relationships/image" Target="../media/image21.png"/><Relationship Id="rId4" Type="http://schemas.openxmlformats.org/officeDocument/2006/relationships/image" Target="../media/image5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框 116">
            <a:extLst>
              <a:ext uri="{FF2B5EF4-FFF2-40B4-BE49-F238E27FC236}">
                <a16:creationId xmlns:a16="http://schemas.microsoft.com/office/drawing/2014/main" id="{B9AB8CBD-AD33-470F-B4CC-29E61566C25E}"/>
              </a:ext>
            </a:extLst>
          </p:cNvPr>
          <p:cNvSpPr txBox="1"/>
          <p:nvPr/>
        </p:nvSpPr>
        <p:spPr>
          <a:xfrm>
            <a:off x="8641530" y="5430511"/>
            <a:ext cx="2539469" cy="499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答辩学生：</a:t>
            </a:r>
            <a:r>
              <a:rPr lang="en-US" altLang="zh-CN" sz="2000" dirty="0">
                <a:solidFill>
                  <a:srgbClr val="F6F6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Ceogle18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49903E2-440F-47EC-A688-2DBBFA0FB727}"/>
              </a:ext>
            </a:extLst>
          </p:cNvPr>
          <p:cNvGrpSpPr/>
          <p:nvPr/>
        </p:nvGrpSpPr>
        <p:grpSpPr>
          <a:xfrm>
            <a:off x="1313720" y="2149054"/>
            <a:ext cx="9564561" cy="3093364"/>
            <a:chOff x="969625" y="2141855"/>
            <a:chExt cx="9564561" cy="309336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E3B7C6FE-53B9-416F-A026-2306A6F8D392}"/>
                </a:ext>
              </a:extLst>
            </p:cNvPr>
            <p:cNvSpPr/>
            <p:nvPr/>
          </p:nvSpPr>
          <p:spPr>
            <a:xfrm>
              <a:off x="1665063" y="2690038"/>
              <a:ext cx="8869123" cy="19969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思源黑体 CN" panose="020B0800000000000000" pitchFamily="34" charset="-122"/>
                  <a:ea typeface="思源黑体 CN" panose="020B0800000000000000" pitchFamily="34" charset="-122"/>
                  <a:cs typeface="+mn-cs"/>
                </a:rPr>
                <a:t>基于安卓系统的账务智能管理系统的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思源黑体 CN" panose="020B0800000000000000" pitchFamily="34" charset="-122"/>
                <a:ea typeface="思源黑体 CN" panose="020B0800000000000000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思源黑体 CN" panose="020B0800000000000000" pitchFamily="34" charset="-122"/>
                  <a:ea typeface="思源黑体 CN" panose="020B0800000000000000" pitchFamily="34" charset="-122"/>
                  <a:cs typeface="+mn-cs"/>
                </a:rPr>
                <a:t>研究与实现</a:t>
              </a:r>
            </a:p>
          </p:txBody>
        </p:sp>
        <p:sp>
          <p:nvSpPr>
            <p:cNvPr id="129" name="弧形 128">
              <a:extLst>
                <a:ext uri="{FF2B5EF4-FFF2-40B4-BE49-F238E27FC236}">
                  <a16:creationId xmlns:a16="http://schemas.microsoft.com/office/drawing/2014/main" id="{469B644D-DC69-4D46-BD8D-753C3CF5EB9F}"/>
                </a:ext>
              </a:extLst>
            </p:cNvPr>
            <p:cNvSpPr/>
            <p:nvPr/>
          </p:nvSpPr>
          <p:spPr>
            <a:xfrm rot="18900000" flipH="1">
              <a:off x="969625" y="2141855"/>
              <a:ext cx="3093364" cy="3093364"/>
            </a:xfrm>
            <a:prstGeom prst="arc">
              <a:avLst/>
            </a:prstGeom>
            <a:ln w="1016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DB1F649-1C79-40BA-B20A-55C9042F36A0}"/>
              </a:ext>
            </a:extLst>
          </p:cNvPr>
          <p:cNvGrpSpPr/>
          <p:nvPr/>
        </p:nvGrpSpPr>
        <p:grpSpPr>
          <a:xfrm>
            <a:off x="2114199" y="1467645"/>
            <a:ext cx="3991601" cy="986631"/>
            <a:chOff x="1679103" y="1249230"/>
            <a:chExt cx="4874625" cy="120489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AEEA3A2-75AF-4DD0-B368-441A5668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842" y="1344756"/>
              <a:ext cx="3562886" cy="9931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 descr="微信图片_20180130175555">
              <a:extLst>
                <a:ext uri="{FF2B5EF4-FFF2-40B4-BE49-F238E27FC236}">
                  <a16:creationId xmlns:a16="http://schemas.microsoft.com/office/drawing/2014/main" id="{0470290E-7FAD-4B0D-90D5-ADC4CB458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1679103" y="1249230"/>
              <a:ext cx="1225473" cy="1204894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149C5C-5227-4304-91A0-A7364574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01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ED428AC-7B59-41AB-89B7-8F84D846A561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资产页面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877EAFF-6FA2-4AA8-AA9B-8EBA655DF2EC}"/>
              </a:ext>
            </a:extLst>
          </p:cNvPr>
          <p:cNvSpPr txBox="1"/>
          <p:nvPr/>
        </p:nvSpPr>
        <p:spPr>
          <a:xfrm>
            <a:off x="7851000" y="2525058"/>
            <a:ext cx="2678938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资产组成卡片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分组归类不同的账户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A88A42-7DEE-4EEB-A67A-8D878AF7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56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9E4C245-EEC2-4EF8-91C6-C14418DA9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E05460F-DD09-430A-B0E9-9F82BD2E721E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添加资产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24AD3D6-E86A-40D0-A05D-AFB4529ECD56}"/>
              </a:ext>
            </a:extLst>
          </p:cNvPr>
          <p:cNvSpPr txBox="1"/>
          <p:nvPr/>
        </p:nvSpPr>
        <p:spPr>
          <a:xfrm>
            <a:off x="7851000" y="2525058"/>
            <a:ext cx="2422458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四类资产可供选择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3ED7D3-B703-4860-8718-CCDB0AFF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88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9E4C245-EEC2-4EF8-91C6-C14418DA9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86B7374-EE89-4D88-A560-F24BF965AF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37EE0E8-E1AB-449A-BA7C-0A089863E975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添加账户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DFE0AA-EC22-4775-92CE-14EC34E3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9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73CE3C9-9397-4DBA-A33F-3364CA0CBA91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分类管理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34A1B2-7724-424F-94D6-2707B842B3B1}"/>
              </a:ext>
            </a:extLst>
          </p:cNvPr>
          <p:cNvSpPr txBox="1"/>
          <p:nvPr/>
        </p:nvSpPr>
        <p:spPr>
          <a:xfrm>
            <a:off x="7851000" y="2525058"/>
            <a:ext cx="2422458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可展开子分类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灰色为停用的分类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6FB356-0777-4C11-BE91-F480FA69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5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9E4C245-EEC2-4EF8-91C6-C14418DA9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7DAFE75-DF62-47AA-93BB-5D59557DCE1C}"/>
              </a:ext>
            </a:extLst>
          </p:cNvPr>
          <p:cNvSpPr txBox="1"/>
          <p:nvPr/>
        </p:nvSpPr>
        <p:spPr>
          <a:xfrm>
            <a:off x="7851000" y="2525058"/>
            <a:ext cx="319189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系统分类只能停用和启用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CBBF9A-24D9-4B63-B004-7C0638800A02}"/>
              </a:ext>
            </a:extLst>
          </p:cNvPr>
          <p:cNvSpPr txBox="1"/>
          <p:nvPr/>
        </p:nvSpPr>
        <p:spPr>
          <a:xfrm>
            <a:off x="7851000" y="1767943"/>
            <a:ext cx="2646878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编辑、停用、删除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01EBA3-0085-42B0-8325-17E93A28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36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9E4C245-EEC2-4EF8-91C6-C14418DA9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19F9AA4-B419-46FA-A701-FA11DC97D8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8A9161F-FAD1-46D1-8491-79DF76FD6784}"/>
              </a:ext>
            </a:extLst>
          </p:cNvPr>
          <p:cNvSpPr txBox="1"/>
          <p:nvPr/>
        </p:nvSpPr>
        <p:spPr>
          <a:xfrm>
            <a:off x="7851000" y="2525058"/>
            <a:ext cx="2165978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修改名字和图标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80023D7-4994-4D10-AE50-D8B9C8A3B3E9}"/>
              </a:ext>
            </a:extLst>
          </p:cNvPr>
          <p:cNvSpPr txBox="1"/>
          <p:nvPr/>
        </p:nvSpPr>
        <p:spPr>
          <a:xfrm>
            <a:off x="7851000" y="1767943"/>
            <a:ext cx="80021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编辑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449568-7909-47A7-87B5-E3DA9DB7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0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2073003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记一笔 </a:t>
            </a: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– </a:t>
            </a: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支出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BC9C838-43D4-4626-9BD1-6B1949A1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44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172354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选择子分类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3794AF-5DC2-4BF6-BB52-308F06CD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685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EA5409-56EB-4969-B001-CB7FECA1B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选择账户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178A96-3E11-4431-A22F-09BBC437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189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6D82365-7687-4306-80C1-36513CA3C691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初始状态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B18DE8-226C-4BA6-ABE3-1AA931F4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2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A-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05123" y="1386691"/>
            <a:ext cx="23908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990099"/>
                </a:solidFill>
                <a:latin typeface="思源黑体 CN" panose="020B0800000000000000" pitchFamily="34" charset="-122"/>
                <a:ea typeface="思源黑体 CN" panose="020B0800000000000000" pitchFamily="34" charset="-122"/>
              </a:rPr>
              <a:t>目录</a:t>
            </a:r>
            <a:endParaRPr lang="en-US" altLang="zh-CN" sz="5400" b="1" dirty="0">
              <a:solidFill>
                <a:srgbClr val="990099"/>
              </a:solidFill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思源黑体 CN" panose="020B0800000000000000" pitchFamily="34" charset="-122"/>
                <a:ea typeface="思源黑体 CN" panose="020B0800000000000000" pitchFamily="34" charset="-122"/>
              </a:rPr>
              <a:t>CONTENTS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990099"/>
              </a:solidFill>
              <a:effectLst/>
              <a:uLnTx/>
              <a:uFillTx/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3" name="PA-文本框 2">
            <a:extLst>
              <a:ext uri="{FF2B5EF4-FFF2-40B4-BE49-F238E27FC236}">
                <a16:creationId xmlns:a16="http://schemas.microsoft.com/office/drawing/2014/main" id="{72F95D22-B257-4712-A7D4-B609752660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16958" y="2889000"/>
            <a:ext cx="1967205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项目总结</a:t>
            </a:r>
          </a:p>
        </p:txBody>
      </p:sp>
      <p:sp>
        <p:nvSpPr>
          <p:cNvPr id="192" name="PA-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9900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90099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6CEC467-1F06-4FA2-B48F-57B313FA7D37}"/>
              </a:ext>
            </a:extLst>
          </p:cNvPr>
          <p:cNvGrpSpPr/>
          <p:nvPr/>
        </p:nvGrpSpPr>
        <p:grpSpPr>
          <a:xfrm>
            <a:off x="-427751" y="1386691"/>
            <a:ext cx="3586886" cy="1204894"/>
            <a:chOff x="-609000" y="1481960"/>
            <a:chExt cx="3586886" cy="1204894"/>
          </a:xfrm>
        </p:grpSpPr>
        <p:sp>
          <p:nvSpPr>
            <p:cNvPr id="118" name="PA-圆角矩形 117">
              <a:extLst>
                <a:ext uri="{FF2B5EF4-FFF2-40B4-BE49-F238E27FC236}">
                  <a16:creationId xmlns:a16="http://schemas.microsoft.com/office/drawing/2014/main" id="{8C30FEAB-4A95-4647-8077-74FAEF11BA6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-609000" y="1481960"/>
              <a:ext cx="3586886" cy="1204894"/>
            </a:xfrm>
            <a:prstGeom prst="roundRect">
              <a:avLst>
                <a:gd name="adj" fmla="val 50000"/>
              </a:avLst>
            </a:prstGeom>
            <a:solidFill>
              <a:srgbClr val="990099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PA-弧形 192">
              <a:extLst>
                <a:ext uri="{FF2B5EF4-FFF2-40B4-BE49-F238E27FC236}">
                  <a16:creationId xmlns:a16="http://schemas.microsoft.com/office/drawing/2014/main" id="{ED3720F9-197A-4C79-9A2E-A5FAD322E61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18900000" flipH="1">
              <a:off x="1794488" y="1740505"/>
              <a:ext cx="687804" cy="687804"/>
            </a:xfrm>
            <a:prstGeom prst="arc">
              <a:avLst/>
            </a:prstGeom>
            <a:ln w="1016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0FF538-77C2-442E-BE6B-F56780B8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3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412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2031325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选择特殊分类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DB58F7-A2AB-483D-AFB4-DDD7EA5439B6}"/>
              </a:ext>
            </a:extLst>
          </p:cNvPr>
          <p:cNvSpPr txBox="1"/>
          <p:nvPr/>
        </p:nvSpPr>
        <p:spPr>
          <a:xfrm>
            <a:off x="7851000" y="2525058"/>
            <a:ext cx="3704860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部分系统分类可以关联账单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选择退款账单，出现关联选项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47A911-8BB3-4DFB-AC55-87C62E75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90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412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EA5409-56EB-4969-B001-CB7FECA1B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25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2031325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选择关联账单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DB58F7-A2AB-483D-AFB4-DDD7EA5439B6}"/>
              </a:ext>
            </a:extLst>
          </p:cNvPr>
          <p:cNvSpPr txBox="1"/>
          <p:nvPr/>
        </p:nvSpPr>
        <p:spPr>
          <a:xfrm>
            <a:off x="7851000" y="2525058"/>
            <a:ext cx="3448380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按照金额以及时间进行排序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960FCC-417F-4D40-91CF-6D08E06F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289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412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EA5409-56EB-4969-B001-CB7FECA1B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25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6934BB-9451-434B-9389-BC4FE03317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037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1107996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关联后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DB58F7-A2AB-483D-AFB4-DDD7EA5439B6}"/>
              </a:ext>
            </a:extLst>
          </p:cNvPr>
          <p:cNvSpPr txBox="1"/>
          <p:nvPr/>
        </p:nvSpPr>
        <p:spPr>
          <a:xfrm>
            <a:off x="7851000" y="2525058"/>
            <a:ext cx="2422458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显示关联账单卡片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8FA88-9760-4EDB-84FA-B3F48F0B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453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412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EA5409-56EB-4969-B001-CB7FECA1B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25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6934BB-9451-434B-9389-BC4FE03317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037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关联效果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DB58F7-A2AB-483D-AFB4-DDD7EA5439B6}"/>
              </a:ext>
            </a:extLst>
          </p:cNvPr>
          <p:cNvSpPr txBox="1"/>
          <p:nvPr/>
        </p:nvSpPr>
        <p:spPr>
          <a:xfrm>
            <a:off x="7851000" y="2525058"/>
            <a:ext cx="3191899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被关联账单显示相关信息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消费金额为零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70366C7-F0F2-4BD4-B335-55D34C7AE3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3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FF948D-CAC2-4D9B-9992-2014AB2C3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033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1DC79A-4A69-4D67-B8FF-FD7C7FCB4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398"/>
          <a:stretch/>
        </p:blipFill>
        <p:spPr>
          <a:xfrm>
            <a:off x="2343315" y="1361931"/>
            <a:ext cx="5159187" cy="233706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4AFC93-5299-416B-92AC-107C9C84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022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1DC79A-4A69-4D67-B8FF-FD7C7FCB4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398"/>
          <a:stretch/>
        </p:blipFill>
        <p:spPr>
          <a:xfrm>
            <a:off x="2343315" y="1361931"/>
            <a:ext cx="5159187" cy="23370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6FED02-B5AC-4D87-9B62-8837DC96A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603" y="1990492"/>
            <a:ext cx="8039797" cy="458763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3E0E07-48C8-48A1-B4D5-0313C370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637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05628F4-1503-489B-8704-0E511B3AB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401395"/>
              </p:ext>
            </p:extLst>
          </p:nvPr>
        </p:nvGraphicFramePr>
        <p:xfrm>
          <a:off x="4004587" y="924845"/>
          <a:ext cx="5624275" cy="623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23360" imgH="4449923" progId="Visio.Drawing.15">
                  <p:embed/>
                </p:oleObj>
              </mc:Choice>
              <mc:Fallback>
                <p:oleObj name="Visio" r:id="rId5" imgW="4023360" imgH="4449923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05628F4-1503-489B-8704-0E511B3ABB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4587" y="924845"/>
                        <a:ext cx="5624275" cy="62312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F9A647-AB2C-4796-A2FF-8B062773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75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9CEF216-A170-49D9-B823-9384B9AC1CC5}"/>
              </a:ext>
            </a:extLst>
          </p:cNvPr>
          <p:cNvSpPr txBox="1"/>
          <p:nvPr/>
        </p:nvSpPr>
        <p:spPr>
          <a:xfrm>
            <a:off x="7806000" y="1767943"/>
            <a:ext cx="326243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填写智慧理工账号密码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9FA05C3-C142-4F07-B618-20FD65BCC18F}"/>
              </a:ext>
            </a:extLst>
          </p:cNvPr>
          <p:cNvSpPr txBox="1"/>
          <p:nvPr/>
        </p:nvSpPr>
        <p:spPr>
          <a:xfrm>
            <a:off x="7851000" y="2525058"/>
            <a:ext cx="1653017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弹出对话框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F6FD54-7576-4217-BB9C-EE8B60B4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492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6E4A98B-97B8-45B8-BA42-510FF26D59B5}"/>
              </a:ext>
            </a:extLst>
          </p:cNvPr>
          <p:cNvSpPr txBox="1"/>
          <p:nvPr/>
        </p:nvSpPr>
        <p:spPr>
          <a:xfrm>
            <a:off x="7851000" y="2525058"/>
            <a:ext cx="3448380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创建爬虫线程进行网络通信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利用线程通信机制返回状态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4CF9D63-50E5-4E99-996B-E690D05DD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61E0619-904C-4831-9605-699937F67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5B900403-7469-4492-9E0F-E13D2E18D5F7}"/>
              </a:ext>
            </a:extLst>
          </p:cNvPr>
          <p:cNvSpPr txBox="1"/>
          <p:nvPr/>
        </p:nvSpPr>
        <p:spPr>
          <a:xfrm>
            <a:off x="7851000" y="1764000"/>
            <a:ext cx="2020105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获取账单中</a:t>
            </a: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…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610D65-72A1-45DC-9250-3EF2240C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90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273803B-6649-4B2C-BF16-C1AF949352F3}"/>
              </a:ext>
            </a:extLst>
          </p:cNvPr>
          <p:cNvSpPr txBox="1"/>
          <p:nvPr/>
        </p:nvSpPr>
        <p:spPr>
          <a:xfrm>
            <a:off x="7851000" y="17640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获取完成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0287103-E3A7-44F0-96D9-E44EBDCE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A8B1CF6-8E25-4B8E-800B-AE9073080D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F384335-D27E-4F9E-8FB2-535B1A9B65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3F41AB-2401-4B5E-B72F-604163D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46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「理财」在年轻人中受到关注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076314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</p:grp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E0511F5-1D92-422B-AF6B-73001F935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596500"/>
              </p:ext>
            </p:extLst>
          </p:nvPr>
        </p:nvGraphicFramePr>
        <p:xfrm>
          <a:off x="2523525" y="1341253"/>
          <a:ext cx="9202855" cy="4675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1EEA2C9-ADCB-42F8-82DC-197F7A6C9CAF}"/>
              </a:ext>
            </a:extLst>
          </p:cNvPr>
          <p:cNvSpPr txBox="1"/>
          <p:nvPr/>
        </p:nvSpPr>
        <p:spPr>
          <a:xfrm>
            <a:off x="2676000" y="5938082"/>
            <a:ext cx="2507026" cy="41819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数据来源：百度指数</a:t>
            </a:r>
          </a:p>
        </p:txBody>
      </p:sp>
      <p:pic>
        <p:nvPicPr>
          <p:cNvPr id="30" name="图片 29" descr="微信图片_20180130175555">
            <a:extLst>
              <a:ext uri="{FF2B5EF4-FFF2-40B4-BE49-F238E27FC236}">
                <a16:creationId xmlns:a16="http://schemas.microsoft.com/office/drawing/2014/main" id="{68D08600-BB7F-4033-B656-53145B8BBE2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632C-CC29-475B-89BB-F950A677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615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EA5409-56EB-4969-B001-CB7FECA1B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6934BB-9451-434B-9389-BC4FE03317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3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导入效果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DB58F7-A2AB-483D-AFB4-DDD7EA5439B6}"/>
              </a:ext>
            </a:extLst>
          </p:cNvPr>
          <p:cNvSpPr txBox="1"/>
          <p:nvPr/>
        </p:nvSpPr>
        <p:spPr>
          <a:xfrm>
            <a:off x="7851000" y="2525058"/>
            <a:ext cx="293541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通过正则匹配自动分类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480FAA4-2681-480A-ADA1-F897CF8C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673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9CEF216-A170-49D9-B823-9384B9AC1CC5}"/>
              </a:ext>
            </a:extLst>
          </p:cNvPr>
          <p:cNvSpPr txBox="1"/>
          <p:nvPr/>
        </p:nvSpPr>
        <p:spPr>
          <a:xfrm>
            <a:off x="7806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增量更新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9FA05C3-C142-4F07-B618-20FD65BCC18F}"/>
              </a:ext>
            </a:extLst>
          </p:cNvPr>
          <p:cNvSpPr txBox="1"/>
          <p:nvPr/>
        </p:nvSpPr>
        <p:spPr>
          <a:xfrm>
            <a:off x="7851000" y="2525058"/>
            <a:ext cx="293541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保存最近一次导入时间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新视频">
            <a:hlinkClick r:id="" action="ppaction://media"/>
            <a:extLst>
              <a:ext uri="{FF2B5EF4-FFF2-40B4-BE49-F238E27FC236}">
                <a16:creationId xmlns:a16="http://schemas.microsoft.com/office/drawing/2014/main" id="{0A77C3B8-07A3-4C43-808B-0823C6470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211" r="34574"/>
          <a:stretch/>
        </p:blipFill>
        <p:spPr>
          <a:xfrm>
            <a:off x="2481396" y="1102250"/>
            <a:ext cx="2976707" cy="5364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AA36B-B310-4D13-8078-E9429C3C7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9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数据概览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D6D46D-09E6-4D7E-963B-3D23D4658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21" y="346250"/>
            <a:ext cx="2900219" cy="612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EED755-4DEB-4040-8C71-02B8B0E4A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5ADF1D-924C-43D9-8E34-AB8D0B7484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22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B4A6E2-5F2F-465D-ABB6-1590ED18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294001" y="3926632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BE4D3EAA-3702-4188-9599-36FD51C4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2F5A1FB-66F6-441E-B6DE-3ED21013B763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耗时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24B3C8-CC57-45A4-B52B-37508C7EF002}"/>
              </a:ext>
            </a:extLst>
          </p:cNvPr>
          <p:cNvGrpSpPr/>
          <p:nvPr/>
        </p:nvGrpSpPr>
        <p:grpSpPr>
          <a:xfrm>
            <a:off x="2478617" y="1238256"/>
            <a:ext cx="124766" cy="1311648"/>
            <a:chOff x="2478617" y="1494000"/>
            <a:chExt cx="124766" cy="1311648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7359054-E339-409A-8471-D09C0A02B016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15201B9-F1D2-4551-85D3-909A4C17ECB3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6AA3F24-735D-47F5-9BB3-E74F6B6FB56F}"/>
              </a:ext>
            </a:extLst>
          </p:cNvPr>
          <p:cNvSpPr txBox="1"/>
          <p:nvPr/>
        </p:nvSpPr>
        <p:spPr>
          <a:xfrm>
            <a:off x="2765998" y="1456950"/>
            <a:ext cx="3044423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开始数据库的验证与设计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329F16-627D-4D1A-A30D-895AF17095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3" t="55103" r="3559" b="7675"/>
          <a:stretch/>
        </p:blipFill>
        <p:spPr>
          <a:xfrm>
            <a:off x="2765998" y="1134000"/>
            <a:ext cx="1615018" cy="324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2540401-1B4A-4BFF-AA8E-5974DBCF5B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42" t="31617" b="15044"/>
          <a:stretch/>
        </p:blipFill>
        <p:spPr>
          <a:xfrm>
            <a:off x="2765998" y="2444574"/>
            <a:ext cx="2249690" cy="3240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3AD55BC2-F6B3-48C3-811B-6F777BFE48BD}"/>
              </a:ext>
            </a:extLst>
          </p:cNvPr>
          <p:cNvGrpSpPr/>
          <p:nvPr/>
        </p:nvGrpSpPr>
        <p:grpSpPr>
          <a:xfrm>
            <a:off x="2478617" y="2519942"/>
            <a:ext cx="124766" cy="1311648"/>
            <a:chOff x="2478617" y="1494000"/>
            <a:chExt cx="124766" cy="1311648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87912D8-7306-419A-A491-53BE69D7EC53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25E0A76-919E-41B6-A6C4-69AF10FA477B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F92EEC92-18BA-49D1-8D7F-A9BC00B477E9}"/>
              </a:ext>
            </a:extLst>
          </p:cNvPr>
          <p:cNvSpPr txBox="1"/>
          <p:nvPr/>
        </p:nvSpPr>
        <p:spPr>
          <a:xfrm>
            <a:off x="2765998" y="2805648"/>
            <a:ext cx="4338560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开始使用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尝试读取账单数据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271187C-E47D-4AD0-A83E-7ADDD5496C43}"/>
              </a:ext>
            </a:extLst>
          </p:cNvPr>
          <p:cNvGrpSpPr/>
          <p:nvPr/>
        </p:nvGrpSpPr>
        <p:grpSpPr>
          <a:xfrm>
            <a:off x="2478617" y="3843245"/>
            <a:ext cx="124766" cy="1311648"/>
            <a:chOff x="2478617" y="1494000"/>
            <a:chExt cx="124766" cy="131164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B8F43EF-6C95-4C93-8D65-C4855E9570EE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F7D28D5-567B-4915-8748-61AF60FA6DAB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8A44AA32-764F-4D46-A560-F268C5AC00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787" b="8779"/>
          <a:stretch/>
        </p:blipFill>
        <p:spPr>
          <a:xfrm>
            <a:off x="2765998" y="3712360"/>
            <a:ext cx="1343713" cy="324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C72E966C-2672-4F90-AAB6-37B62E71F3EB}"/>
              </a:ext>
            </a:extLst>
          </p:cNvPr>
          <p:cNvSpPr txBox="1"/>
          <p:nvPr/>
        </p:nvSpPr>
        <p:spPr>
          <a:xfrm>
            <a:off x="2765998" y="4038413"/>
            <a:ext cx="172354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完成开题报告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A330AE5-72A3-4A3B-86C6-B9557C41E9C9}"/>
              </a:ext>
            </a:extLst>
          </p:cNvPr>
          <p:cNvGrpSpPr/>
          <p:nvPr/>
        </p:nvGrpSpPr>
        <p:grpSpPr>
          <a:xfrm>
            <a:off x="2478617" y="5132352"/>
            <a:ext cx="124766" cy="1311648"/>
            <a:chOff x="2478617" y="1494000"/>
            <a:chExt cx="124766" cy="1311648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A46E127-2B72-47E1-9A7B-6608ADA4E1D9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03933B1-2AB8-4436-9032-D20C9E789D75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8E5A69C6-9530-4719-B880-F8CB9926F4A9}"/>
              </a:ext>
            </a:extLst>
          </p:cNvPr>
          <p:cNvSpPr txBox="1"/>
          <p:nvPr/>
        </p:nvSpPr>
        <p:spPr>
          <a:xfrm>
            <a:off x="2765998" y="5365769"/>
            <a:ext cx="198002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创建工程文件夹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0CFEA90-69F9-4A2C-B12A-1AED3CD4C3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24" t="28083" r="603" b="15148"/>
          <a:stretch/>
        </p:blipFill>
        <p:spPr>
          <a:xfrm>
            <a:off x="8080968" y="2481360"/>
            <a:ext cx="2767339" cy="32400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707496E0-294B-4FD9-970B-12F5AA7FF6D2}"/>
              </a:ext>
            </a:extLst>
          </p:cNvPr>
          <p:cNvGrpSpPr/>
          <p:nvPr/>
        </p:nvGrpSpPr>
        <p:grpSpPr>
          <a:xfrm>
            <a:off x="7756269" y="2585904"/>
            <a:ext cx="124766" cy="1311648"/>
            <a:chOff x="2478617" y="1494000"/>
            <a:chExt cx="124766" cy="1311648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825B74C-52DD-435A-82CD-9C8F32A182B7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DD4C67D-46A4-46D2-83A7-0C843A0D401C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49248BA0-35EB-4FBA-A8BF-454344BCFAC5}"/>
              </a:ext>
            </a:extLst>
          </p:cNvPr>
          <p:cNvSpPr txBox="1"/>
          <p:nvPr/>
        </p:nvSpPr>
        <p:spPr>
          <a:xfrm>
            <a:off x="8080968" y="2805648"/>
            <a:ext cx="3058851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第一次在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上提交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B6322DD-0B7B-47A3-A8BB-D49511174A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0158" y="5032735"/>
            <a:ext cx="1997998" cy="3240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EE0BAD2-56B2-44D8-A548-32AE750613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72" t="25566" r="4355" b="10361"/>
          <a:stretch/>
        </p:blipFill>
        <p:spPr>
          <a:xfrm>
            <a:off x="8080968" y="1170000"/>
            <a:ext cx="1512193" cy="324000"/>
          </a:xfrm>
          <a:prstGeom prst="rect">
            <a:avLst/>
          </a:prstGeom>
        </p:spPr>
      </p:pic>
      <p:grpSp>
        <p:nvGrpSpPr>
          <p:cNvPr id="63" name="组合 62">
            <a:extLst>
              <a:ext uri="{FF2B5EF4-FFF2-40B4-BE49-F238E27FC236}">
                <a16:creationId xmlns:a16="http://schemas.microsoft.com/office/drawing/2014/main" id="{8BEF6D29-33F5-4003-9248-A42B9A26037C}"/>
              </a:ext>
            </a:extLst>
          </p:cNvPr>
          <p:cNvGrpSpPr/>
          <p:nvPr/>
        </p:nvGrpSpPr>
        <p:grpSpPr>
          <a:xfrm>
            <a:off x="7756269" y="1214371"/>
            <a:ext cx="124766" cy="1311648"/>
            <a:chOff x="2478617" y="1494000"/>
            <a:chExt cx="124766" cy="1311648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82624F1-9EEF-44A0-AB68-AD2A7B26A32F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62F58DE2-D95C-4660-B2FC-F786C3ECED95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A8194A9A-D2F3-4D49-AE63-CD32E3107779}"/>
              </a:ext>
            </a:extLst>
          </p:cNvPr>
          <p:cNvSpPr txBox="1"/>
          <p:nvPr/>
        </p:nvSpPr>
        <p:spPr>
          <a:xfrm>
            <a:off x="8080968" y="1456950"/>
            <a:ext cx="2492990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第一次提交工作日志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3A869261-2E7F-4352-ABE5-C06D6F3F9F3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068"/>
          <a:stretch/>
        </p:blipFill>
        <p:spPr>
          <a:xfrm>
            <a:off x="8080968" y="3746979"/>
            <a:ext cx="2646752" cy="288000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69F5A2E8-3BE6-438E-BF2C-8EB734645CC6}"/>
              </a:ext>
            </a:extLst>
          </p:cNvPr>
          <p:cNvGrpSpPr/>
          <p:nvPr/>
        </p:nvGrpSpPr>
        <p:grpSpPr>
          <a:xfrm>
            <a:off x="7756269" y="3867525"/>
            <a:ext cx="124766" cy="1311648"/>
            <a:chOff x="2478617" y="1494000"/>
            <a:chExt cx="124766" cy="1311648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637D0E7-4FD9-4F87-9468-F0EB8B14C9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2F22C47F-16DD-4A0D-A390-BC0BA16BC8F8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51BD1A13-1573-4A5C-A4C0-E5ADF48D4119}"/>
              </a:ext>
            </a:extLst>
          </p:cNvPr>
          <p:cNvSpPr txBox="1"/>
          <p:nvPr/>
        </p:nvSpPr>
        <p:spPr>
          <a:xfrm>
            <a:off x="8080968" y="4038413"/>
            <a:ext cx="3615092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中期检查 代码量超过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4500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69A84B-4C7E-4928-8858-8CACB35F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114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294001" y="3926632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BE4D3EAA-3702-4188-9599-36FD51C4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D51652-B37C-492B-915F-CC6E778502E3}"/>
              </a:ext>
            </a:extLst>
          </p:cNvPr>
          <p:cNvGrpSpPr/>
          <p:nvPr/>
        </p:nvGrpSpPr>
        <p:grpSpPr>
          <a:xfrm>
            <a:off x="3531935" y="1536145"/>
            <a:ext cx="2819433" cy="1958232"/>
            <a:chOff x="2498500" y="590731"/>
            <a:chExt cx="2819433" cy="195823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5F1564C-B588-4D0A-8DC2-23DB0EA0FF3C}"/>
                </a:ext>
              </a:extLst>
            </p:cNvPr>
            <p:cNvSpPr/>
            <p:nvPr/>
          </p:nvSpPr>
          <p:spPr>
            <a:xfrm>
              <a:off x="2498500" y="590731"/>
              <a:ext cx="2819433" cy="19582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0" dist="50800" dir="5400000" sx="101000" sy="101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BFCBEC9-6E7F-4CBB-AD00-C399AF9BF767}"/>
                </a:ext>
              </a:extLst>
            </p:cNvPr>
            <p:cNvSpPr txBox="1"/>
            <p:nvPr/>
          </p:nvSpPr>
          <p:spPr>
            <a:xfrm>
              <a:off x="2887778" y="786313"/>
              <a:ext cx="2262158" cy="1504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超 </a:t>
              </a:r>
              <a:r>
                <a:rPr lang="en-US" altLang="zh-CN" sz="40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6100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核心代码量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1C4624-17B6-4B90-AC2A-C24087232052}"/>
              </a:ext>
            </a:extLst>
          </p:cNvPr>
          <p:cNvGrpSpPr/>
          <p:nvPr/>
        </p:nvGrpSpPr>
        <p:grpSpPr>
          <a:xfrm>
            <a:off x="2599070" y="3900768"/>
            <a:ext cx="2782631" cy="1958232"/>
            <a:chOff x="2498501" y="3631223"/>
            <a:chExt cx="2782631" cy="1958232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76705C9-0951-4CC3-8B6B-70DD5734CD3D}"/>
                </a:ext>
              </a:extLst>
            </p:cNvPr>
            <p:cNvSpPr/>
            <p:nvPr/>
          </p:nvSpPr>
          <p:spPr>
            <a:xfrm>
              <a:off x="2498501" y="3631223"/>
              <a:ext cx="2782631" cy="19582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0" dist="50800" dir="5400000" sx="101000" sy="101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1CB65C7-44F0-4ECB-A9F4-9716EDB66703}"/>
                </a:ext>
              </a:extLst>
            </p:cNvPr>
            <p:cNvSpPr txBox="1"/>
            <p:nvPr/>
          </p:nvSpPr>
          <p:spPr>
            <a:xfrm>
              <a:off x="2887778" y="3815108"/>
              <a:ext cx="2004075" cy="1504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超 </a:t>
              </a:r>
              <a:r>
                <a:rPr lang="en-US" altLang="zh-CN" sz="40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提交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D30B4D3-3C1E-4FC8-A32E-2202C911216B}"/>
              </a:ext>
            </a:extLst>
          </p:cNvPr>
          <p:cNvGrpSpPr/>
          <p:nvPr/>
        </p:nvGrpSpPr>
        <p:grpSpPr>
          <a:xfrm>
            <a:off x="5770978" y="3900768"/>
            <a:ext cx="4442931" cy="1958232"/>
            <a:chOff x="7278068" y="4284001"/>
            <a:chExt cx="4442931" cy="19582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1CF631A4-659E-45F2-887B-65A83DF6AA65}"/>
                </a:ext>
              </a:extLst>
            </p:cNvPr>
            <p:cNvSpPr/>
            <p:nvPr/>
          </p:nvSpPr>
          <p:spPr>
            <a:xfrm>
              <a:off x="7278068" y="4284001"/>
              <a:ext cx="4442931" cy="19582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0" dist="50800" dir="5400000" sx="101000" sy="101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1BA05D1-ED8A-4E39-8A7B-47DA35B96858}"/>
                </a:ext>
              </a:extLst>
            </p:cNvPr>
            <p:cNvSpPr txBox="1"/>
            <p:nvPr/>
          </p:nvSpPr>
          <p:spPr>
            <a:xfrm>
              <a:off x="7633688" y="4465217"/>
              <a:ext cx="3732112" cy="1504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40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周中工作日志提交总数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73CE2B-283A-4CB6-9DBF-4A2F5022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21CA7C-0828-4D90-AFC2-89B6506594B8}"/>
              </a:ext>
            </a:extLst>
          </p:cNvPr>
          <p:cNvGrpSpPr/>
          <p:nvPr/>
        </p:nvGrpSpPr>
        <p:grpSpPr>
          <a:xfrm>
            <a:off x="6725786" y="1536145"/>
            <a:ext cx="2996007" cy="1958232"/>
            <a:chOff x="7374993" y="752741"/>
            <a:chExt cx="2996007" cy="1958232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526E64FF-833C-4393-BEF3-C14C85873E8F}"/>
                </a:ext>
              </a:extLst>
            </p:cNvPr>
            <p:cNvSpPr/>
            <p:nvPr/>
          </p:nvSpPr>
          <p:spPr>
            <a:xfrm>
              <a:off x="7374993" y="752741"/>
              <a:ext cx="2996007" cy="19582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0" dist="50800" dir="5400000" sx="101000" sy="101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42FF5CC-87C4-4937-9E0D-03B95F6CC3C9}"/>
                </a:ext>
              </a:extLst>
            </p:cNvPr>
            <p:cNvSpPr txBox="1"/>
            <p:nvPr/>
          </p:nvSpPr>
          <p:spPr>
            <a:xfrm>
              <a:off x="7667844" y="962735"/>
              <a:ext cx="2608225" cy="1504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超 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2600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行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XML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文件代码量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F12EB9D-C321-420C-A935-97FB4858F70C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项目成果扎实</a:t>
            </a:r>
          </a:p>
        </p:txBody>
      </p:sp>
    </p:spTree>
    <p:extLst>
      <p:ext uri="{BB962C8B-B14F-4D97-AF65-F5344CB8AC3E}">
        <p14:creationId xmlns:p14="http://schemas.microsoft.com/office/powerpoint/2010/main" val="3775375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294001" y="3926632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BE4D3EAA-3702-4188-9599-36FD51C4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21151E-3ADF-47D6-B743-CF276211E5F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0B6EA28-9087-449F-83FA-32994B5A196D}"/>
              </a:ext>
            </a:extLst>
          </p:cNvPr>
          <p:cNvSpPr txBox="1"/>
          <p:nvPr/>
        </p:nvSpPr>
        <p:spPr>
          <a:xfrm>
            <a:off x="2766036" y="2382761"/>
            <a:ext cx="459773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在记账系统中使用了复式记账的思想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C7F103D-1621-4AB0-8E21-40C569DC9C98}"/>
              </a:ext>
            </a:extLst>
          </p:cNvPr>
          <p:cNvSpPr txBox="1"/>
          <p:nvPr/>
        </p:nvSpPr>
        <p:spPr>
          <a:xfrm>
            <a:off x="2766036" y="3308572"/>
            <a:ext cx="459773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采用了现代化的编程语言和开发组件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A102E7E-C64C-446D-86A2-1CFE66D8F154}"/>
              </a:ext>
            </a:extLst>
          </p:cNvPr>
          <p:cNvSpPr txBox="1"/>
          <p:nvPr/>
        </p:nvSpPr>
        <p:spPr>
          <a:xfrm>
            <a:off x="2766036" y="4234384"/>
            <a:ext cx="459773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提供了自动导入账单和数据分析功能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E8A500-8070-4F6B-AC5E-2B1529417177}"/>
              </a:ext>
            </a:extLst>
          </p:cNvPr>
          <p:cNvSpPr txBox="1"/>
          <p:nvPr/>
        </p:nvSpPr>
        <p:spPr>
          <a:xfrm>
            <a:off x="2766036" y="1456950"/>
            <a:ext cx="6755375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项目经过需求分析、设计开发和测试符合软件开发过程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5AD787-13D0-443F-82ED-D43ECB7A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084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294001" y="3926632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BE4D3EAA-3702-4188-9599-36FD51C4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21151E-3ADF-47D6-B743-CF276211E5F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0B6EA28-9087-449F-83FA-32994B5A196D}"/>
              </a:ext>
            </a:extLst>
          </p:cNvPr>
          <p:cNvSpPr txBox="1"/>
          <p:nvPr/>
        </p:nvSpPr>
        <p:spPr>
          <a:xfrm>
            <a:off x="2765998" y="1456950"/>
            <a:ext cx="511069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构建更加完善的单元测试，保证代码质量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286F2A8-8EDD-4AB8-A2ED-13AF1EC0536D}"/>
              </a:ext>
            </a:extLst>
          </p:cNvPr>
          <p:cNvSpPr txBox="1"/>
          <p:nvPr/>
        </p:nvSpPr>
        <p:spPr>
          <a:xfrm>
            <a:off x="2766036" y="2382761"/>
            <a:ext cx="3828292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提供更加完善的数据分析功能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522188E-CF10-4D15-9020-3D3B98183E20}"/>
              </a:ext>
            </a:extLst>
          </p:cNvPr>
          <p:cNvSpPr txBox="1"/>
          <p:nvPr/>
        </p:nvSpPr>
        <p:spPr>
          <a:xfrm>
            <a:off x="2766036" y="3308572"/>
            <a:ext cx="203292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增加服务器端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868E6-E707-44B0-BC2B-0135FDDF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972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294001" y="3926632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BE4D3EAA-3702-4188-9599-36FD51C4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21151E-3ADF-47D6-B743-CF276211E5F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286F2A8-8EDD-4AB8-A2ED-13AF1EC0536D}"/>
              </a:ext>
            </a:extLst>
          </p:cNvPr>
          <p:cNvSpPr txBox="1"/>
          <p:nvPr/>
        </p:nvSpPr>
        <p:spPr>
          <a:xfrm>
            <a:off x="2586000" y="1843218"/>
            <a:ext cx="8962424" cy="284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800" kern="100" dirty="0">
                <a:effectLst/>
                <a:latin typeface="思源黑体 CN" panose="020B0800000000000000" pitchFamily="34" charset="-122"/>
                <a:ea typeface="思源黑体 CN" panose="020B0800000000000000" pitchFamily="34" charset="-122"/>
              </a:rPr>
              <a:t>光阴似箭，岁月如梭，四年的大学生活马上就要画上句号。这一路上，我有良师益友的陪伴，让我成长了很多，回想这几年来的点点滴滴，满是不舍与留恋。</a:t>
            </a:r>
            <a:endParaRPr lang="en-US" altLang="zh-CN" sz="1800" kern="100" dirty="0">
              <a:effectLst/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800" kern="100" dirty="0">
                <a:effectLst/>
                <a:latin typeface="思源黑体 CN" panose="020B0800000000000000" pitchFamily="34" charset="-122"/>
                <a:ea typeface="思源黑体 CN" panose="020B0800000000000000" pitchFamily="34" charset="-122"/>
              </a:rPr>
              <a:t>感谢就读期间所有曾经教导过的老师们，是你们循循善诱的教授让我掌握了扎实的专业知识，特别是指导我毕业设计的赵老师，他尽职负责地为我提供了很多专业性的指导意见，导师严谨的治学态度和精益求精的工作作风让我倍感敬仰</a:t>
            </a:r>
            <a:r>
              <a:rPr lang="zh-CN" altLang="en-US" sz="1800" kern="100" dirty="0">
                <a:effectLst/>
                <a:latin typeface="思源黑体 CN" panose="020B0800000000000000" pitchFamily="34" charset="-122"/>
                <a:ea typeface="思源黑体 CN" panose="020B0800000000000000" pitchFamily="34" charset="-122"/>
              </a:rPr>
              <a:t>。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kern="100" dirty="0">
                <a:effectLst/>
                <a:latin typeface="思源黑体 CN" panose="020B0800000000000000" pitchFamily="34" charset="-122"/>
                <a:ea typeface="思源黑体 CN" panose="020B0800000000000000" pitchFamily="34" charset="-122"/>
              </a:rPr>
              <a:t>愿</a:t>
            </a:r>
            <a:r>
              <a:rPr lang="zh-CN" altLang="zh-CN" sz="1800" kern="100" dirty="0">
                <a:effectLst/>
                <a:latin typeface="思源黑体 CN" panose="020B0800000000000000" pitchFamily="34" charset="-122"/>
                <a:ea typeface="思源黑体 CN" panose="020B0800000000000000" pitchFamily="34" charset="-122"/>
              </a:rPr>
              <a:t>自己今后仍能像一个少年，不忘初心，砥砺前行！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62378A-9BB4-4562-BC6B-D462101B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755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微信图片_20180130175555">
            <a:extLst>
              <a:ext uri="{FF2B5EF4-FFF2-40B4-BE49-F238E27FC236}">
                <a16:creationId xmlns:a16="http://schemas.microsoft.com/office/drawing/2014/main" id="{A7B2B9D6-2F94-489A-A004-7F147F9E9D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3460033" y="837298"/>
            <a:ext cx="5271934" cy="51834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958772F-B4F0-4295-81AA-DA6C2C378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90099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4E426A-B92A-4865-A24A-9F2850001B41}"/>
              </a:ext>
            </a:extLst>
          </p:cNvPr>
          <p:cNvGrpSpPr/>
          <p:nvPr/>
        </p:nvGrpSpPr>
        <p:grpSpPr>
          <a:xfrm>
            <a:off x="1612062" y="2108194"/>
            <a:ext cx="8967876" cy="1770806"/>
            <a:chOff x="1612062" y="2875002"/>
            <a:chExt cx="8967876" cy="1770806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643CF38-3014-4102-B137-5B4B4E733DF5}"/>
                </a:ext>
              </a:extLst>
            </p:cNvPr>
            <p:cNvSpPr txBox="1"/>
            <p:nvPr/>
          </p:nvSpPr>
          <p:spPr>
            <a:xfrm>
              <a:off x="1612062" y="2875002"/>
              <a:ext cx="896787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dirty="0">
                  <a:solidFill>
                    <a:schemeClr val="bg1"/>
                  </a:solidFill>
                  <a:latin typeface="思源黑体 CN" panose="020B0800000000000000" pitchFamily="34" charset="-122"/>
                  <a:ea typeface="思源黑体 CN" panose="020B0800000000000000" pitchFamily="34" charset="-122"/>
                </a:rPr>
                <a:t>恳请各位老师批评指正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78CFCC2-B78A-4385-B213-5C8650F4110B}"/>
                </a:ext>
              </a:extLst>
            </p:cNvPr>
            <p:cNvSpPr txBox="1"/>
            <p:nvPr/>
          </p:nvSpPr>
          <p:spPr>
            <a:xfrm>
              <a:off x="1731000" y="3982998"/>
              <a:ext cx="8730000" cy="662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基于安卓系统的账务智能管理系统的研究与实现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F323F0-11B7-4ADA-852B-4C9135301119}"/>
              </a:ext>
            </a:extLst>
          </p:cNvPr>
          <p:cNvSpPr/>
          <p:nvPr/>
        </p:nvSpPr>
        <p:spPr>
          <a:xfrm>
            <a:off x="5555999" y="4959000"/>
            <a:ext cx="108315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3FD4E7-89C9-4DE8-AA05-3882BD227520}"/>
              </a:ext>
            </a:extLst>
          </p:cNvPr>
          <p:cNvSpPr txBox="1"/>
          <p:nvPr/>
        </p:nvSpPr>
        <p:spPr>
          <a:xfrm>
            <a:off x="3562131" y="5094000"/>
            <a:ext cx="5067737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</a:t>
            </a:r>
            <a:r>
              <a:rPr lang="zh-CN" altLang="en-US" b="1" dirty="0">
                <a:solidFill>
                  <a:srgbClr val="F6F6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赵老师 丨</a:t>
            </a:r>
            <a:r>
              <a:rPr lang="en-US" altLang="zh-CN" b="1" dirty="0">
                <a:solidFill>
                  <a:srgbClr val="F6F6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b="1" dirty="0">
                <a:solidFill>
                  <a:srgbClr val="F6F6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答辩学生：</a:t>
            </a:r>
            <a:r>
              <a:rPr lang="en-US" altLang="zh-CN" b="1" dirty="0">
                <a:solidFill>
                  <a:srgbClr val="F6F6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Coegle18</a:t>
            </a:r>
            <a:endParaRPr lang="zh-CN" altLang="en-US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9C2A58-BC2B-44FE-8CD3-12D69B08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E3C0A-6AC3-4E1C-93D6-E0D028880BB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397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C7AB589C-DA40-491E-93E5-13FB553EC302}"/>
              </a:ext>
            </a:extLst>
          </p:cNvPr>
          <p:cNvSpPr/>
          <p:nvPr/>
        </p:nvSpPr>
        <p:spPr>
          <a:xfrm>
            <a:off x="4531561" y="2153234"/>
            <a:ext cx="4264437" cy="3342920"/>
          </a:xfrm>
          <a:prstGeom prst="roundRect">
            <a:avLst>
              <a:gd name="adj" fmla="val 960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076314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</p:grpSp>
      <p:pic>
        <p:nvPicPr>
          <p:cNvPr id="30" name="图片 29" descr="微信图片_20180130175555">
            <a:extLst>
              <a:ext uri="{FF2B5EF4-FFF2-40B4-BE49-F238E27FC236}">
                <a16:creationId xmlns:a16="http://schemas.microsoft.com/office/drawing/2014/main" id="{68D08600-BB7F-4033-B656-53145B8BBE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B7C6993-FA94-43C3-A82B-BF6D469547A1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复式记账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B928769-7A92-411F-B8CF-795F972C9C38}"/>
              </a:ext>
            </a:extLst>
          </p:cNvPr>
          <p:cNvSpPr/>
          <p:nvPr/>
        </p:nvSpPr>
        <p:spPr>
          <a:xfrm>
            <a:off x="4711433" y="3588055"/>
            <a:ext cx="1620000" cy="6155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储蓄卡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F2C5341-56A9-4BBC-A131-3FD035A66115}"/>
              </a:ext>
            </a:extLst>
          </p:cNvPr>
          <p:cNvSpPr/>
          <p:nvPr/>
        </p:nvSpPr>
        <p:spPr>
          <a:xfrm>
            <a:off x="6850440" y="4715535"/>
            <a:ext cx="1620000" cy="6155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信用卡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2E763E3-99D8-408C-B705-681AE0EC49FB}"/>
              </a:ext>
            </a:extLst>
          </p:cNvPr>
          <p:cNvSpPr/>
          <p:nvPr/>
        </p:nvSpPr>
        <p:spPr>
          <a:xfrm>
            <a:off x="6805440" y="2462331"/>
            <a:ext cx="1710000" cy="6155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投资账户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8CFC7AB-AB1F-405E-A114-89251DE1EA31}"/>
              </a:ext>
            </a:extLst>
          </p:cNvPr>
          <p:cNvSpPr/>
          <p:nvPr/>
        </p:nvSpPr>
        <p:spPr>
          <a:xfrm>
            <a:off x="2576645" y="2462331"/>
            <a:ext cx="1620000" cy="6155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奖金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2AF715C-02D9-4A26-83A9-FBB2651506BA}"/>
              </a:ext>
            </a:extLst>
          </p:cNvPr>
          <p:cNvSpPr/>
          <p:nvPr/>
        </p:nvSpPr>
        <p:spPr>
          <a:xfrm>
            <a:off x="2557075" y="4715535"/>
            <a:ext cx="1620000" cy="6155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69E92F0-B0CE-41B4-ABDC-46C5C6B0A254}"/>
              </a:ext>
            </a:extLst>
          </p:cNvPr>
          <p:cNvSpPr/>
          <p:nvPr/>
        </p:nvSpPr>
        <p:spPr>
          <a:xfrm>
            <a:off x="6805440" y="746339"/>
            <a:ext cx="1710000" cy="6155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投资收益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12AE0C9-8E8E-4500-875F-49A48A932B3B}"/>
              </a:ext>
            </a:extLst>
          </p:cNvPr>
          <p:cNvSpPr/>
          <p:nvPr/>
        </p:nvSpPr>
        <p:spPr>
          <a:xfrm>
            <a:off x="9768936" y="3588055"/>
            <a:ext cx="1620000" cy="6155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食品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6087A4D-349F-47BE-AD49-701152A3296F}"/>
              </a:ext>
            </a:extLst>
          </p:cNvPr>
          <p:cNvSpPr/>
          <p:nvPr/>
        </p:nvSpPr>
        <p:spPr>
          <a:xfrm>
            <a:off x="9687209" y="2462331"/>
            <a:ext cx="1710000" cy="6155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投资亏损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2AC2AC0-FAD9-4FBD-85EB-B8F16BB55CA1}"/>
              </a:ext>
            </a:extLst>
          </p:cNvPr>
          <p:cNvSpPr/>
          <p:nvPr/>
        </p:nvSpPr>
        <p:spPr>
          <a:xfrm>
            <a:off x="9739483" y="4715535"/>
            <a:ext cx="1620000" cy="6155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日用品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8914F38-6A1B-4C55-A3B9-C96C90AA6811}"/>
              </a:ext>
            </a:extLst>
          </p:cNvPr>
          <p:cNvCxnSpPr>
            <a:cxnSpLocks/>
            <a:stCxn id="37" idx="7"/>
            <a:endCxn id="3" idx="3"/>
          </p:cNvCxnSpPr>
          <p:nvPr/>
        </p:nvCxnSpPr>
        <p:spPr>
          <a:xfrm flipV="1">
            <a:off x="3939831" y="4113423"/>
            <a:ext cx="1008846" cy="692251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BFDF765-E179-4F4C-BD60-8F7BC9EF66B0}"/>
              </a:ext>
            </a:extLst>
          </p:cNvPr>
          <p:cNvCxnSpPr>
            <a:cxnSpLocks/>
            <a:stCxn id="27" idx="6"/>
            <a:endCxn id="42" idx="2"/>
          </p:cNvCxnSpPr>
          <p:nvPr/>
        </p:nvCxnSpPr>
        <p:spPr>
          <a:xfrm>
            <a:off x="8470440" y="5023289"/>
            <a:ext cx="1269043" cy="0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7D667DE-040B-43D5-8D89-AD8627B6E65B}"/>
              </a:ext>
            </a:extLst>
          </p:cNvPr>
          <p:cNvCxnSpPr>
            <a:cxnSpLocks/>
            <a:stCxn id="3" idx="6"/>
            <a:endCxn id="40" idx="2"/>
          </p:cNvCxnSpPr>
          <p:nvPr/>
        </p:nvCxnSpPr>
        <p:spPr>
          <a:xfrm>
            <a:off x="6331433" y="3895809"/>
            <a:ext cx="3437503" cy="0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6DE2D8C-F663-41D9-A8EF-B253E11CCD27}"/>
              </a:ext>
            </a:extLst>
          </p:cNvPr>
          <p:cNvCxnSpPr>
            <a:cxnSpLocks/>
            <a:stCxn id="39" idx="4"/>
            <a:endCxn id="35" idx="0"/>
          </p:cNvCxnSpPr>
          <p:nvPr/>
        </p:nvCxnSpPr>
        <p:spPr>
          <a:xfrm>
            <a:off x="7660440" y="1361846"/>
            <a:ext cx="0" cy="1100485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9A50678-EA10-485C-ADB9-D8D133560114}"/>
              </a:ext>
            </a:extLst>
          </p:cNvPr>
          <p:cNvCxnSpPr>
            <a:cxnSpLocks/>
            <a:stCxn id="35" idx="6"/>
            <a:endCxn id="41" idx="2"/>
          </p:cNvCxnSpPr>
          <p:nvPr/>
        </p:nvCxnSpPr>
        <p:spPr>
          <a:xfrm>
            <a:off x="8515440" y="2770085"/>
            <a:ext cx="1171769" cy="0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FB4CC61-329C-485F-98FA-4E9F0C9485F6}"/>
              </a:ext>
            </a:extLst>
          </p:cNvPr>
          <p:cNvCxnSpPr>
            <a:cxnSpLocks/>
            <a:stCxn id="3" idx="7"/>
            <a:endCxn id="35" idx="3"/>
          </p:cNvCxnSpPr>
          <p:nvPr/>
        </p:nvCxnSpPr>
        <p:spPr>
          <a:xfrm flipV="1">
            <a:off x="6094189" y="2987699"/>
            <a:ext cx="961675" cy="690495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B146F33-ABC9-408F-A06F-4F700446EC1B}"/>
              </a:ext>
            </a:extLst>
          </p:cNvPr>
          <p:cNvCxnSpPr>
            <a:cxnSpLocks/>
            <a:stCxn id="3" idx="5"/>
            <a:endCxn id="27" idx="1"/>
          </p:cNvCxnSpPr>
          <p:nvPr/>
        </p:nvCxnSpPr>
        <p:spPr>
          <a:xfrm>
            <a:off x="6094189" y="4113423"/>
            <a:ext cx="993495" cy="692251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B62AA62-95D0-40F8-8CE6-E97D41041EE5}"/>
              </a:ext>
            </a:extLst>
          </p:cNvPr>
          <p:cNvCxnSpPr>
            <a:cxnSpLocks/>
            <a:stCxn id="36" idx="5"/>
            <a:endCxn id="3" idx="1"/>
          </p:cNvCxnSpPr>
          <p:nvPr/>
        </p:nvCxnSpPr>
        <p:spPr>
          <a:xfrm>
            <a:off x="3959401" y="2987699"/>
            <a:ext cx="989276" cy="690495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C5C5FA3-BEDE-4E8B-AF3E-4AE148300A3D}"/>
              </a:ext>
            </a:extLst>
          </p:cNvPr>
          <p:cNvSpPr txBox="1"/>
          <p:nvPr/>
        </p:nvSpPr>
        <p:spPr>
          <a:xfrm>
            <a:off x="3612732" y="3252516"/>
            <a:ext cx="101021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5,000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6FD4692-7AB8-4FF9-A549-DA59BCACC0AF}"/>
              </a:ext>
            </a:extLst>
          </p:cNvPr>
          <p:cNvSpPr txBox="1"/>
          <p:nvPr/>
        </p:nvSpPr>
        <p:spPr>
          <a:xfrm>
            <a:off x="3596829" y="4117762"/>
            <a:ext cx="101021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1,000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4D1AB4F-CA46-444F-B033-105618BC113E}"/>
              </a:ext>
            </a:extLst>
          </p:cNvPr>
          <p:cNvSpPr txBox="1"/>
          <p:nvPr/>
        </p:nvSpPr>
        <p:spPr>
          <a:xfrm>
            <a:off x="6543536" y="3283024"/>
            <a:ext cx="101021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2,000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8A20EDB-37FB-4CAC-A36C-973FB2950D5C}"/>
              </a:ext>
            </a:extLst>
          </p:cNvPr>
          <p:cNvSpPr txBox="1"/>
          <p:nvPr/>
        </p:nvSpPr>
        <p:spPr>
          <a:xfrm>
            <a:off x="5746888" y="4469582"/>
            <a:ext cx="101021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1,000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5957FF3-B1B2-4035-9228-249B1A3CD62A}"/>
              </a:ext>
            </a:extLst>
          </p:cNvPr>
          <p:cNvSpPr txBox="1"/>
          <p:nvPr/>
        </p:nvSpPr>
        <p:spPr>
          <a:xfrm>
            <a:off x="8477162" y="4562625"/>
            <a:ext cx="819455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600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52506A3-1C83-49E8-91A3-009B7112626A}"/>
              </a:ext>
            </a:extLst>
          </p:cNvPr>
          <p:cNvSpPr txBox="1"/>
          <p:nvPr/>
        </p:nvSpPr>
        <p:spPr>
          <a:xfrm>
            <a:off x="8515440" y="3442344"/>
            <a:ext cx="819455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300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4CF862E-B1C4-423A-AF6F-5B1F390D3509}"/>
              </a:ext>
            </a:extLst>
          </p:cNvPr>
          <p:cNvSpPr txBox="1"/>
          <p:nvPr/>
        </p:nvSpPr>
        <p:spPr>
          <a:xfrm>
            <a:off x="8533212" y="2338998"/>
            <a:ext cx="819455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200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539BF24-7268-468D-A487-176DA32C4F81}"/>
              </a:ext>
            </a:extLst>
          </p:cNvPr>
          <p:cNvSpPr txBox="1"/>
          <p:nvPr/>
        </p:nvSpPr>
        <p:spPr>
          <a:xfrm>
            <a:off x="6840985" y="1707509"/>
            <a:ext cx="819455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500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8FB0C9A-F492-4C3E-B8B6-26B8A00BE713}"/>
              </a:ext>
            </a:extLst>
          </p:cNvPr>
          <p:cNvSpPr txBox="1"/>
          <p:nvPr/>
        </p:nvSpPr>
        <p:spPr>
          <a:xfrm>
            <a:off x="4746528" y="2226136"/>
            <a:ext cx="80021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个人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AA1E18-B97B-4F1B-9E97-87A8A12A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97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076314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</p:grpSp>
      <p:pic>
        <p:nvPicPr>
          <p:cNvPr id="30" name="图片 29" descr="微信图片_20180130175555">
            <a:extLst>
              <a:ext uri="{FF2B5EF4-FFF2-40B4-BE49-F238E27FC236}">
                <a16:creationId xmlns:a16="http://schemas.microsoft.com/office/drawing/2014/main" id="{68D08600-BB7F-4033-B656-53145B8BBE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B7C6993-FA94-43C3-A82B-BF6D469547A1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开发工具与技术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72283AFE-4EA9-4ADC-BF11-CFFF11BD0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739" y="2351296"/>
            <a:ext cx="1300001" cy="1404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CE8362C1-3FBE-4CCD-A5E8-FE2BCCCCBD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274" t="16667" r="31403" b="18750"/>
          <a:stretch/>
        </p:blipFill>
        <p:spPr>
          <a:xfrm>
            <a:off x="4652952" y="2355796"/>
            <a:ext cx="1845000" cy="1395000"/>
          </a:xfrm>
          <a:prstGeom prst="snip2Same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24C3C9B7-9879-4D09-A839-0220B207CB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02585" y="2351296"/>
            <a:ext cx="1404000" cy="1404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CB3ADF-A1BC-4F25-8AD4-3DE1F1A594BF}"/>
              </a:ext>
            </a:extLst>
          </p:cNvPr>
          <p:cNvSpPr txBox="1"/>
          <p:nvPr/>
        </p:nvSpPr>
        <p:spPr>
          <a:xfrm>
            <a:off x="2477839" y="4157475"/>
            <a:ext cx="1106008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Kotlin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5B05D41-8520-49D7-B0FF-8971052AA100}"/>
              </a:ext>
            </a:extLst>
          </p:cNvPr>
          <p:cNvSpPr txBox="1"/>
          <p:nvPr/>
        </p:nvSpPr>
        <p:spPr>
          <a:xfrm>
            <a:off x="4119182" y="4157475"/>
            <a:ext cx="271074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Android Jetpack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841517-5BB8-4919-8346-A24B5B05B087}"/>
              </a:ext>
            </a:extLst>
          </p:cNvPr>
          <p:cNvSpPr txBox="1"/>
          <p:nvPr/>
        </p:nvSpPr>
        <p:spPr>
          <a:xfrm>
            <a:off x="7214089" y="4157475"/>
            <a:ext cx="254063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Android Studio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E5D188B5-D389-4931-8D96-FF43F8E6BF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9778" y="2333296"/>
            <a:ext cx="960192" cy="14400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E7236F60-B621-466F-961A-55C4183EBB2A}"/>
              </a:ext>
            </a:extLst>
          </p:cNvPr>
          <p:cNvSpPr txBox="1"/>
          <p:nvPr/>
        </p:nvSpPr>
        <p:spPr>
          <a:xfrm>
            <a:off x="10523052" y="4157475"/>
            <a:ext cx="1133644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Figma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A52720-2012-4F95-85A7-0586F21D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7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697949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</a:t>
              </a:r>
            </a:p>
          </p:txBody>
        </p:sp>
      </p:grpSp>
      <p:pic>
        <p:nvPicPr>
          <p:cNvPr id="29" name="图片 28" descr="微信图片_20180130175555">
            <a:extLst>
              <a:ext uri="{FF2B5EF4-FFF2-40B4-BE49-F238E27FC236}">
                <a16:creationId xmlns:a16="http://schemas.microsoft.com/office/drawing/2014/main" id="{FDC387BE-61EF-4361-A84E-1012E306B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8336609-AE90-4911-A90A-5407D4887B1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六张表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1BAFF1-228D-4007-BF20-72B3E8BE2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000" y="15148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25576D5-BF76-4E53-958B-8565394EB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008205"/>
              </p:ext>
            </p:extLst>
          </p:nvPr>
        </p:nvGraphicFramePr>
        <p:xfrm>
          <a:off x="3590465" y="897463"/>
          <a:ext cx="6885000" cy="5337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640474" imgH="3596420" progId="Visio.Drawing.15">
                  <p:embed/>
                </p:oleObj>
              </mc:Choice>
              <mc:Fallback>
                <p:oleObj name="Visio" r:id="rId6" imgW="4640474" imgH="3596420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25576D5-BF76-4E53-958B-8565394EBA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0465" y="897463"/>
                        <a:ext cx="6885000" cy="53374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561AA8-E14D-4FB7-8017-66D2FB3E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21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697949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</a:t>
              </a:r>
            </a:p>
          </p:txBody>
        </p:sp>
      </p:grpSp>
      <p:pic>
        <p:nvPicPr>
          <p:cNvPr id="29" name="图片 28" descr="微信图片_20180130175555">
            <a:extLst>
              <a:ext uri="{FF2B5EF4-FFF2-40B4-BE49-F238E27FC236}">
                <a16:creationId xmlns:a16="http://schemas.microsoft.com/office/drawing/2014/main" id="{FDC387BE-61EF-4361-A84E-1012E306B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8336609-AE90-4911-A90A-5407D4887B1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四个视图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C07FDE-6E92-46FE-8E3F-7B23C1956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922" y="923712"/>
            <a:ext cx="9541067" cy="27739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71960A-E7D7-4B21-9CBF-6EC303935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9260" y="4040459"/>
            <a:ext cx="5563082" cy="246147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203EAEE-2D3D-4082-BA56-F29A83F72B5E}"/>
              </a:ext>
            </a:extLst>
          </p:cNvPr>
          <p:cNvSpPr txBox="1"/>
          <p:nvPr/>
        </p:nvSpPr>
        <p:spPr>
          <a:xfrm>
            <a:off x="10326013" y="2020144"/>
            <a:ext cx="1422184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 err="1">
                <a:latin typeface="思源黑体 CN" panose="020B0800000000000000" pitchFamily="34" charset="-122"/>
                <a:ea typeface="思源黑体 CN" panose="020B0800000000000000" pitchFamily="34" charset="-122"/>
              </a:rPr>
              <a:t>BillView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8A25C0-01DD-469F-81B2-7D1C31CB4105}"/>
              </a:ext>
            </a:extLst>
          </p:cNvPr>
          <p:cNvSpPr txBox="1"/>
          <p:nvPr/>
        </p:nvSpPr>
        <p:spPr>
          <a:xfrm>
            <a:off x="9346578" y="4980667"/>
            <a:ext cx="240161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 err="1">
                <a:latin typeface="思源黑体 CN" panose="020B0800000000000000" pitchFamily="34" charset="-122"/>
                <a:ea typeface="思源黑体 CN" panose="020B0800000000000000" pitchFamily="34" charset="-122"/>
              </a:rPr>
              <a:t>CashFlowView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C1E4AB-674C-46CE-BF4C-5A560FD4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0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697949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</a:t>
              </a:r>
            </a:p>
          </p:txBody>
        </p:sp>
      </p:grpSp>
      <p:pic>
        <p:nvPicPr>
          <p:cNvPr id="29" name="图片 28" descr="微信图片_20180130175555">
            <a:extLst>
              <a:ext uri="{FF2B5EF4-FFF2-40B4-BE49-F238E27FC236}">
                <a16:creationId xmlns:a16="http://schemas.microsoft.com/office/drawing/2014/main" id="{FDC387BE-61EF-4361-A84E-1012E306B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0E3F639-FB0F-4263-9B19-7E4084D8261E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3DD72314-91CE-48C4-BAC1-12F30FD24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04" r="3732" b="2099"/>
          <a:stretch/>
        </p:blipFill>
        <p:spPr>
          <a:xfrm>
            <a:off x="2198471" y="1089000"/>
            <a:ext cx="2313637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91213FFD-439D-4F68-86CB-2D71192D9D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61" r="3164" b="2099"/>
          <a:stretch/>
        </p:blipFill>
        <p:spPr>
          <a:xfrm>
            <a:off x="2741524" y="1089000"/>
            <a:ext cx="2487882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A73ADB6-1BF7-4B48-9A95-FA14AE3A9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8822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6804911-2930-4837-8105-5774F06AF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4958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0CA714A-65ED-4547-9AAD-75DE2C0D9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1094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8C95B7D-AEC9-4929-8F61-FBBFA396D1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7230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00B7912-7B5D-4CCB-A40B-CF6F9E605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3366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36FF59-3735-446A-8D5A-0B6EC9458E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9502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551C1EC-C693-4BAC-AEDA-E26D25E0FB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5640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BDBFF3-F6D4-4E25-8DE2-16D9CC0C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9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9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9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8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8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6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1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6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6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4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4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4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4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1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697949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</a:t>
              </a:r>
            </a:p>
          </p:txBody>
        </p:sp>
      </p:grpSp>
      <p:pic>
        <p:nvPicPr>
          <p:cNvPr id="29" name="图片 28" descr="微信图片_20180130175555">
            <a:extLst>
              <a:ext uri="{FF2B5EF4-FFF2-40B4-BE49-F238E27FC236}">
                <a16:creationId xmlns:a16="http://schemas.microsoft.com/office/drawing/2014/main" id="{FDC387BE-61EF-4361-A84E-1012E306B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452B89-03F3-4465-956C-97B3AAD09F1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1E3478-F3F7-43E1-8BFC-37A08BB636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8334" y="346225"/>
            <a:ext cx="9091448" cy="655376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E593A6-0B85-4E28-A21B-91963327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5782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1F8B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 cap="rnd">
          <a:solidFill>
            <a:srgbClr val="00468E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 smtClean="0">
            <a:solidFill>
              <a:srgbClr val="1E1F8B"/>
            </a:solidFill>
            <a:latin typeface="浪漫雅圆" panose="02010601040101010101" pitchFamily="2" charset="-122"/>
            <a:ea typeface="浪漫雅圆" panose="02010601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ayon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5496</TotalTime>
  <Words>1230</Words>
  <Application>Microsoft Office PowerPoint</Application>
  <PresentationFormat>宽屏</PresentationFormat>
  <Paragraphs>464</Paragraphs>
  <Slides>38</Slides>
  <Notes>10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等线</vt:lpstr>
      <vt:lpstr>Calibri Light</vt:lpstr>
      <vt:lpstr>等线 Light</vt:lpstr>
      <vt:lpstr>思源黑体 CN Normal</vt:lpstr>
      <vt:lpstr>思源黑体 CN</vt:lpstr>
      <vt:lpstr>浪漫雅圆</vt:lpstr>
      <vt:lpstr>微软雅黑</vt:lpstr>
      <vt:lpstr>Calibri</vt:lpstr>
      <vt:lpstr>Arial</vt:lpstr>
      <vt:lpstr>Office 主题​​</vt:lpstr>
      <vt:lpstr>Crayons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Coegle 18</dc:creator>
  <cp:lastModifiedBy>18 Coegle</cp:lastModifiedBy>
  <cp:revision>431</cp:revision>
  <dcterms:created xsi:type="dcterms:W3CDTF">2018-05-13T04:03:14Z</dcterms:created>
  <dcterms:modified xsi:type="dcterms:W3CDTF">2021-08-12T08:22:41Z</dcterms:modified>
</cp:coreProperties>
</file>